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3" r:id="rId9"/>
    <p:sldId id="272" r:id="rId10"/>
    <p:sldId id="264" r:id="rId11"/>
    <p:sldId id="278" r:id="rId12"/>
    <p:sldId id="275" r:id="rId13"/>
    <p:sldId id="281" r:id="rId14"/>
    <p:sldId id="282" r:id="rId15"/>
    <p:sldId id="279" r:id="rId16"/>
    <p:sldId id="274" r:id="rId17"/>
    <p:sldId id="273" r:id="rId18"/>
    <p:sldId id="285" r:id="rId19"/>
    <p:sldId id="284" r:id="rId20"/>
    <p:sldId id="280" r:id="rId21"/>
    <p:sldId id="276" r:id="rId22"/>
    <p:sldId id="277" r:id="rId23"/>
    <p:sldId id="283" r:id="rId24"/>
    <p:sldId id="286" r:id="rId25"/>
    <p:sldId id="287" r:id="rId26"/>
  </p:sldIdLst>
  <p:sldSz cx="12192000" cy="6858000"/>
  <p:notesSz cx="987425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TAEJOON" initials="PT" lastIdx="1" clrIdx="0">
    <p:extLst>
      <p:ext uri="{19B8F6BF-5375-455C-9EA6-DF929625EA0E}">
        <p15:presenceInfo xmlns:p15="http://schemas.microsoft.com/office/powerpoint/2012/main" userId="52a3d0504a7314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3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training_log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training_log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s/evaluatescor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Match Fails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feature_match_logs!$B$41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feature_match_logs!$B$42:$B$46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34-40F8-94AA-8D118FF03A0F}"/>
            </c:ext>
          </c:extLst>
        </c:ser>
        <c:ser>
          <c:idx val="1"/>
          <c:order val="1"/>
          <c:tx>
            <c:strRef>
              <c:f>feature_match_logs!$C$41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feature_match_logs!$C$42:$C$46</c:f>
              <c:numCache>
                <c:formatCode>0.00</c:formatCode>
                <c:ptCount val="5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34-40F8-94AA-8D118FF03A0F}"/>
            </c:ext>
          </c:extLst>
        </c:ser>
        <c:ser>
          <c:idx val="2"/>
          <c:order val="2"/>
          <c:tx>
            <c:strRef>
              <c:f>feature_match_logs!$D$41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feature_match_logs!$D$42:$D$46</c:f>
              <c:numCache>
                <c:formatCode>0.00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34-40F8-94AA-8D118FF03A0F}"/>
            </c:ext>
          </c:extLst>
        </c:ser>
        <c:ser>
          <c:idx val="3"/>
          <c:order val="3"/>
          <c:tx>
            <c:strRef>
              <c:f>feature_match_logs!$E$41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feature_match_logs!$E$42:$E$46</c:f>
              <c:numCache>
                <c:formatCode>0.00</c:formatCode>
                <c:ptCount val="5"/>
                <c:pt idx="0">
                  <c:v>6</c:v>
                </c:pt>
                <c:pt idx="1">
                  <c:v>6</c:v>
                </c:pt>
                <c:pt idx="2">
                  <c:v>4</c:v>
                </c:pt>
                <c:pt idx="3">
                  <c:v>4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34-40F8-94AA-8D118FF03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3917376"/>
        <c:axId val="453564656"/>
      </c:barChart>
      <c:catAx>
        <c:axId val="45391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564656"/>
        <c:crosses val="autoZero"/>
        <c:auto val="1"/>
        <c:lblAlgn val="ctr"/>
        <c:lblOffset val="100"/>
        <c:noMultiLvlLbl val="0"/>
      </c:catAx>
      <c:valAx>
        <c:axId val="453564656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91737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Features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feature_match_logs!$G$41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feature_match_logs!$K$42:$K$46</c:f>
                <c:numCache>
                  <c:formatCode>General</c:formatCode>
                  <c:ptCount val="5"/>
                  <c:pt idx="0">
                    <c:v>54.147945482723536</c:v>
                  </c:pt>
                  <c:pt idx="1">
                    <c:v>31.76476034853718</c:v>
                  </c:pt>
                  <c:pt idx="2">
                    <c:v>94.694244809280775</c:v>
                  </c:pt>
                  <c:pt idx="3">
                    <c:v>10.148891565092219</c:v>
                  </c:pt>
                  <c:pt idx="4">
                    <c:v>38.785736209763286</c:v>
                  </c:pt>
                </c:numCache>
              </c:numRef>
            </c:plus>
            <c:minus>
              <c:numRef>
                <c:f>feature_match_logs!$K$42:$K$46</c:f>
                <c:numCache>
                  <c:formatCode>General</c:formatCode>
                  <c:ptCount val="5"/>
                  <c:pt idx="0">
                    <c:v>54.147945482723536</c:v>
                  </c:pt>
                  <c:pt idx="1">
                    <c:v>31.76476034853718</c:v>
                  </c:pt>
                  <c:pt idx="2">
                    <c:v>94.694244809280775</c:v>
                  </c:pt>
                  <c:pt idx="3">
                    <c:v>10.148891565092219</c:v>
                  </c:pt>
                  <c:pt idx="4">
                    <c:v>38.785736209763286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feature_match_logs!$G$42:$G$46</c:f>
              <c:numCache>
                <c:formatCode>0.00</c:formatCode>
                <c:ptCount val="5"/>
                <c:pt idx="0">
                  <c:v>100</c:v>
                </c:pt>
                <c:pt idx="1">
                  <c:v>64</c:v>
                </c:pt>
                <c:pt idx="2">
                  <c:v>246</c:v>
                </c:pt>
                <c:pt idx="3">
                  <c:v>135</c:v>
                </c:pt>
                <c:pt idx="4">
                  <c:v>297.33333333333331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63-469F-B9F3-3C3768A34D40}"/>
            </c:ext>
          </c:extLst>
        </c:ser>
        <c:ser>
          <c:idx val="1"/>
          <c:order val="1"/>
          <c:tx>
            <c:strRef>
              <c:f>feature_match_logs!$H$41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feature_match_logs!$L$42:$L$46</c:f>
                <c:numCache>
                  <c:formatCode>General</c:formatCode>
                  <c:ptCount val="5"/>
                  <c:pt idx="0">
                    <c:v>38.38836629327519</c:v>
                  </c:pt>
                  <c:pt idx="1">
                    <c:v>6.3639610306789276</c:v>
                  </c:pt>
                  <c:pt idx="2">
                    <c:v>224.59155519891365</c:v>
                  </c:pt>
                  <c:pt idx="3">
                    <c:v>109.49779297623614</c:v>
                  </c:pt>
                  <c:pt idx="4">
                    <c:v>229.17940570653374</c:v>
                  </c:pt>
                </c:numCache>
              </c:numRef>
            </c:plus>
            <c:minus>
              <c:numRef>
                <c:f>feature_match_logs!$L$42:$L$46</c:f>
                <c:numCache>
                  <c:formatCode>General</c:formatCode>
                  <c:ptCount val="5"/>
                  <c:pt idx="0">
                    <c:v>38.38836629327519</c:v>
                  </c:pt>
                  <c:pt idx="1">
                    <c:v>6.3639610306789276</c:v>
                  </c:pt>
                  <c:pt idx="2">
                    <c:v>224.59155519891365</c:v>
                  </c:pt>
                  <c:pt idx="3">
                    <c:v>109.49779297623614</c:v>
                  </c:pt>
                  <c:pt idx="4">
                    <c:v>229.17940570653374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feature_match_logs!$H$42:$H$46</c:f>
              <c:numCache>
                <c:formatCode>0.00</c:formatCode>
                <c:ptCount val="5"/>
                <c:pt idx="0">
                  <c:v>71.5</c:v>
                </c:pt>
                <c:pt idx="1">
                  <c:v>58.5</c:v>
                </c:pt>
                <c:pt idx="2">
                  <c:v>324.83333333333331</c:v>
                </c:pt>
                <c:pt idx="3">
                  <c:v>201.83333333333334</c:v>
                </c:pt>
                <c:pt idx="4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63-469F-B9F3-3C3768A34D40}"/>
            </c:ext>
          </c:extLst>
        </c:ser>
        <c:ser>
          <c:idx val="2"/>
          <c:order val="2"/>
          <c:tx>
            <c:strRef>
              <c:f>feature_match_logs!$I$41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feature_match_logs!$M$42:$M$46</c:f>
                <c:numCache>
                  <c:formatCode>General</c:formatCode>
                  <c:ptCount val="5"/>
                  <c:pt idx="0">
                    <c:v>9.8657657246324959</c:v>
                  </c:pt>
                  <c:pt idx="1">
                    <c:v>2.8284271247461903</c:v>
                  </c:pt>
                  <c:pt idx="2">
                    <c:v>47.353282181210353</c:v>
                  </c:pt>
                  <c:pt idx="3">
                    <c:v>25.146238950056407</c:v>
                  </c:pt>
                  <c:pt idx="4">
                    <c:v>19.924858845171276</c:v>
                  </c:pt>
                </c:numCache>
              </c:numRef>
            </c:plus>
            <c:minus>
              <c:numRef>
                <c:f>feature_match_logs!$M$42:$M$46</c:f>
                <c:numCache>
                  <c:formatCode>General</c:formatCode>
                  <c:ptCount val="5"/>
                  <c:pt idx="0">
                    <c:v>9.8657657246324959</c:v>
                  </c:pt>
                  <c:pt idx="1">
                    <c:v>2.8284271247461903</c:v>
                  </c:pt>
                  <c:pt idx="2">
                    <c:v>47.353282181210353</c:v>
                  </c:pt>
                  <c:pt idx="3">
                    <c:v>25.146238950056407</c:v>
                  </c:pt>
                  <c:pt idx="4">
                    <c:v>19.924858845171276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feature_match_logs!$I$42:$I$46</c:f>
              <c:numCache>
                <c:formatCode>0.00</c:formatCode>
                <c:ptCount val="5"/>
                <c:pt idx="0">
                  <c:v>20.666666666666668</c:v>
                </c:pt>
                <c:pt idx="1">
                  <c:v>21</c:v>
                </c:pt>
                <c:pt idx="2">
                  <c:v>76.333333333333329</c:v>
                </c:pt>
                <c:pt idx="3">
                  <c:v>82.333333333333329</c:v>
                </c:pt>
                <c:pt idx="4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63-469F-B9F3-3C3768A34D40}"/>
            </c:ext>
          </c:extLst>
        </c:ser>
        <c:ser>
          <c:idx val="3"/>
          <c:order val="3"/>
          <c:tx>
            <c:strRef>
              <c:f>feature_match_logs!$J$41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feature_match_logs!$N$42:$N$46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15.556349186104045</c:v>
                  </c:pt>
                  <c:pt idx="3">
                    <c:v>9.8994949366116654</c:v>
                  </c:pt>
                  <c:pt idx="4">
                    <c:v>0</c:v>
                  </c:pt>
                </c:numCache>
              </c:numRef>
            </c:plus>
            <c:minus>
              <c:numRef>
                <c:f>feature_match_logs!$N$42:$N$46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15.556349186104045</c:v>
                  </c:pt>
                  <c:pt idx="3">
                    <c:v>9.8994949366116654</c:v>
                  </c:pt>
                  <c:pt idx="4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feature_match_logs!$J$42:$J$46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76</c:v>
                </c:pt>
                <c:pt idx="3">
                  <c:v>87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63-469F-B9F3-3C3768A34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7291600"/>
        <c:axId val="281025184"/>
      </c:barChart>
      <c:catAx>
        <c:axId val="45729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1025184"/>
        <c:crosses val="autoZero"/>
        <c:auto val="1"/>
        <c:lblAlgn val="ctr"/>
        <c:lblOffset val="100"/>
        <c:noMultiLvlLbl val="0"/>
      </c:catAx>
      <c:valAx>
        <c:axId val="281025184"/>
        <c:scaling>
          <c:orientation val="minMax"/>
          <c:max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729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Overlap Error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feature_match_logs!$Y$41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feature_match_logs!$AC$42:$AC$46</c:f>
                <c:numCache>
                  <c:formatCode>General</c:formatCode>
                  <c:ptCount val="5"/>
                  <c:pt idx="0">
                    <c:v>0.42019770177963167</c:v>
                  </c:pt>
                  <c:pt idx="1">
                    <c:v>0.37987072151957291</c:v>
                  </c:pt>
                  <c:pt idx="2">
                    <c:v>0.75605957528341561</c:v>
                  </c:pt>
                  <c:pt idx="3">
                    <c:v>0.53852568437151505</c:v>
                  </c:pt>
                  <c:pt idx="4">
                    <c:v>0.47308657656767561</c:v>
                  </c:pt>
                </c:numCache>
              </c:numRef>
            </c:plus>
            <c:minus>
              <c:numRef>
                <c:f>feature_match_logs!$AC$42:$AC$46</c:f>
                <c:numCache>
                  <c:formatCode>General</c:formatCode>
                  <c:ptCount val="5"/>
                  <c:pt idx="0">
                    <c:v>0.42019770177963167</c:v>
                  </c:pt>
                  <c:pt idx="1">
                    <c:v>0.37987072151957291</c:v>
                  </c:pt>
                  <c:pt idx="2">
                    <c:v>0.75605957528341561</c:v>
                  </c:pt>
                  <c:pt idx="3">
                    <c:v>0.53852568437151505</c:v>
                  </c:pt>
                  <c:pt idx="4">
                    <c:v>0.47308657656767561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feature_match_logs!$Y$42:$Y$46</c:f>
              <c:numCache>
                <c:formatCode>0.00</c:formatCode>
                <c:ptCount val="5"/>
                <c:pt idx="0">
                  <c:v>0.37193809786009596</c:v>
                </c:pt>
                <c:pt idx="1">
                  <c:v>0.38383952832412177</c:v>
                </c:pt>
                <c:pt idx="2">
                  <c:v>0.37231313586371573</c:v>
                </c:pt>
                <c:pt idx="3">
                  <c:v>0.25057878212369894</c:v>
                </c:pt>
                <c:pt idx="4">
                  <c:v>0.18264945469955787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F4-469F-8206-9637E5B90064}"/>
            </c:ext>
          </c:extLst>
        </c:ser>
        <c:ser>
          <c:idx val="1"/>
          <c:order val="1"/>
          <c:tx>
            <c:strRef>
              <c:f>feature_match_logs!$Z$41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feature_match_logs!$AD$42:$AD$46</c:f>
                <c:numCache>
                  <c:formatCode>General</c:formatCode>
                  <c:ptCount val="5"/>
                  <c:pt idx="0">
                    <c:v>0.12</c:v>
                  </c:pt>
                  <c:pt idx="1">
                    <c:v>0.24</c:v>
                  </c:pt>
                  <c:pt idx="2">
                    <c:v>0.21</c:v>
                  </c:pt>
                  <c:pt idx="3">
                    <c:v>0.66</c:v>
                  </c:pt>
                  <c:pt idx="4">
                    <c:v>0.34</c:v>
                  </c:pt>
                </c:numCache>
              </c:numRef>
            </c:plus>
            <c:minus>
              <c:numRef>
                <c:f>feature_match_logs!$AD$42:$AD$46</c:f>
                <c:numCache>
                  <c:formatCode>General</c:formatCode>
                  <c:ptCount val="5"/>
                  <c:pt idx="0">
                    <c:v>0.12</c:v>
                  </c:pt>
                  <c:pt idx="1">
                    <c:v>0.24</c:v>
                  </c:pt>
                  <c:pt idx="2">
                    <c:v>0.21</c:v>
                  </c:pt>
                  <c:pt idx="3">
                    <c:v>0.66</c:v>
                  </c:pt>
                  <c:pt idx="4">
                    <c:v>0.34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feature_match_logs!$Z$42:$Z$46</c:f>
              <c:numCache>
                <c:formatCode>0.00</c:formatCode>
                <c:ptCount val="5"/>
                <c:pt idx="0">
                  <c:v>1.6867322225415151</c:v>
                </c:pt>
                <c:pt idx="1">
                  <c:v>1.3170634957862366</c:v>
                </c:pt>
                <c:pt idx="2">
                  <c:v>1.5112556672343025</c:v>
                </c:pt>
                <c:pt idx="3">
                  <c:v>1.5138699382249443</c:v>
                </c:pt>
                <c:pt idx="4">
                  <c:v>1.2687515009681001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F4-469F-8206-9637E5B90064}"/>
            </c:ext>
          </c:extLst>
        </c:ser>
        <c:ser>
          <c:idx val="2"/>
          <c:order val="2"/>
          <c:tx>
            <c:strRef>
              <c:f>feature_match_logs!$AA$41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feature_match_logs!$AE$42:$AE$46</c:f>
                <c:numCache>
                  <c:formatCode>General</c:formatCode>
                  <c:ptCount val="5"/>
                  <c:pt idx="0">
                    <c:v>0.70917557160900768</c:v>
                  </c:pt>
                  <c:pt idx="1">
                    <c:v>0.77912064532210623</c:v>
                  </c:pt>
                  <c:pt idx="2">
                    <c:v>0.88186676941716391</c:v>
                  </c:pt>
                  <c:pt idx="3">
                    <c:v>0.77912064532210623</c:v>
                  </c:pt>
                  <c:pt idx="4">
                    <c:v>0.79859687897938947</c:v>
                  </c:pt>
                </c:numCache>
              </c:numRef>
            </c:plus>
            <c:minus>
              <c:numRef>
                <c:f>feature_match_logs!$AE$42:$AE$46</c:f>
                <c:numCache>
                  <c:formatCode>General</c:formatCode>
                  <c:ptCount val="5"/>
                  <c:pt idx="0">
                    <c:v>0.70917557160900768</c:v>
                  </c:pt>
                  <c:pt idx="1">
                    <c:v>0.77912064532210623</c:v>
                  </c:pt>
                  <c:pt idx="2">
                    <c:v>0.88186676941716391</c:v>
                  </c:pt>
                  <c:pt idx="3">
                    <c:v>0.77912064532210623</c:v>
                  </c:pt>
                  <c:pt idx="4">
                    <c:v>0.79859687897938947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feature_match_logs!$AA$42:$AA$46</c:f>
              <c:numCache>
                <c:formatCode>0.00</c:formatCode>
                <c:ptCount val="5"/>
                <c:pt idx="0">
                  <c:v>2.0171047270157909</c:v>
                </c:pt>
                <c:pt idx="1">
                  <c:v>2.2550613334944631</c:v>
                </c:pt>
                <c:pt idx="2">
                  <c:v>2.1811631984101112</c:v>
                </c:pt>
                <c:pt idx="3">
                  <c:v>3.6954852547210089</c:v>
                </c:pt>
                <c:pt idx="4">
                  <c:v>1.7920524687584607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F4-469F-8206-9637E5B90064}"/>
            </c:ext>
          </c:extLst>
        </c:ser>
        <c:ser>
          <c:idx val="3"/>
          <c:order val="3"/>
          <c:tx>
            <c:strRef>
              <c:f>feature_match_logs!$AB$41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feature_match_logs!$AF$42:$AF$46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1.9329542398008832E-2</c:v>
                  </c:pt>
                  <c:pt idx="3">
                    <c:v>0.10427756617526618</c:v>
                  </c:pt>
                  <c:pt idx="4">
                    <c:v>0</c:v>
                  </c:pt>
                </c:numCache>
              </c:numRef>
            </c:plus>
            <c:minus>
              <c:numRef>
                <c:f>feature_match_logs!$AF$42:$AF$46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1.9329542398008832E-2</c:v>
                  </c:pt>
                  <c:pt idx="3">
                    <c:v>0.10427756617526618</c:v>
                  </c:pt>
                  <c:pt idx="4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feature_match_logs!$AB$42:$AB$46</c:f>
              <c:numCache>
                <c:formatCode>0.00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2.5183364456406547</c:v>
                </c:pt>
                <c:pt idx="3">
                  <c:v>2.729776757033433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F4-469F-8206-9637E5B90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9878640"/>
        <c:axId val="220623760"/>
      </c:barChart>
      <c:catAx>
        <c:axId val="42987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623760"/>
        <c:crosses val="autoZero"/>
        <c:auto val="1"/>
        <c:lblAlgn val="ctr"/>
        <c:lblOffset val="100"/>
        <c:noMultiLvlLbl val="0"/>
      </c:catAx>
      <c:valAx>
        <c:axId val="220623760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[%]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98786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Computing Time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feature_match_logs!$P$41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feature_match_logs!$T$42:$T$46</c:f>
                <c:numCache>
                  <c:formatCode>General</c:formatCode>
                  <c:ptCount val="5"/>
                  <c:pt idx="0">
                    <c:v>0.14409722155287746</c:v>
                  </c:pt>
                  <c:pt idx="1">
                    <c:v>2.0812732348608463</c:v>
                  </c:pt>
                  <c:pt idx="2">
                    <c:v>22.029081025527603</c:v>
                  </c:pt>
                  <c:pt idx="3">
                    <c:v>9.0506040314076983E-2</c:v>
                  </c:pt>
                  <c:pt idx="4">
                    <c:v>1.2137472338908533</c:v>
                  </c:pt>
                </c:numCache>
              </c:numRef>
            </c:plus>
            <c:minus>
              <c:numRef>
                <c:f>feature_match_logs!$T$42:$T$46</c:f>
                <c:numCache>
                  <c:formatCode>General</c:formatCode>
                  <c:ptCount val="5"/>
                  <c:pt idx="0">
                    <c:v>0.14409722155287746</c:v>
                  </c:pt>
                  <c:pt idx="1">
                    <c:v>2.0812732348608463</c:v>
                  </c:pt>
                  <c:pt idx="2">
                    <c:v>22.029081025527603</c:v>
                  </c:pt>
                  <c:pt idx="3">
                    <c:v>9.0506040314076983E-2</c:v>
                  </c:pt>
                  <c:pt idx="4">
                    <c:v>1.2137472338908533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feature_match_logs!$P$42:$P$46</c:f>
              <c:numCache>
                <c:formatCode>0.00</c:formatCode>
                <c:ptCount val="5"/>
                <c:pt idx="0">
                  <c:v>1.5297222222222164</c:v>
                </c:pt>
                <c:pt idx="1">
                  <c:v>3.8708444444444403</c:v>
                </c:pt>
                <c:pt idx="2">
                  <c:v>70.090455555555494</c:v>
                </c:pt>
                <c:pt idx="3">
                  <c:v>3.2074333333333329</c:v>
                </c:pt>
                <c:pt idx="4">
                  <c:v>15.9837333333333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C-4782-A71C-6A45D180CDBE}"/>
            </c:ext>
          </c:extLst>
        </c:ser>
        <c:ser>
          <c:idx val="1"/>
          <c:order val="1"/>
          <c:tx>
            <c:strRef>
              <c:f>feature_match_logs!$Q$41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feature_match_logs!$U$42:$U$46</c:f>
                <c:numCache>
                  <c:formatCode>General</c:formatCode>
                  <c:ptCount val="5"/>
                  <c:pt idx="0">
                    <c:v>0.13167815526530435</c:v>
                  </c:pt>
                  <c:pt idx="1">
                    <c:v>9.6873629022557334E-3</c:v>
                  </c:pt>
                  <c:pt idx="2">
                    <c:v>6.0052536061907364</c:v>
                  </c:pt>
                  <c:pt idx="3">
                    <c:v>0.23078536445027084</c:v>
                  </c:pt>
                  <c:pt idx="4">
                    <c:v>2.0445635921199012</c:v>
                  </c:pt>
                </c:numCache>
              </c:numRef>
            </c:plus>
            <c:minus>
              <c:numRef>
                <c:f>feature_match_logs!$U$42:$U$46</c:f>
                <c:numCache>
                  <c:formatCode>General</c:formatCode>
                  <c:ptCount val="5"/>
                  <c:pt idx="0">
                    <c:v>0.13167815526530435</c:v>
                  </c:pt>
                  <c:pt idx="1">
                    <c:v>9.6873629022557334E-3</c:v>
                  </c:pt>
                  <c:pt idx="2">
                    <c:v>6.0052536061907364</c:v>
                  </c:pt>
                  <c:pt idx="3">
                    <c:v>0.23078536445027084</c:v>
                  </c:pt>
                  <c:pt idx="4">
                    <c:v>2.0445635921199012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feature_match_logs!$Q$42:$Q$46</c:f>
              <c:numCache>
                <c:formatCode>0.00</c:formatCode>
                <c:ptCount val="5"/>
                <c:pt idx="0">
                  <c:v>1.12085833333333</c:v>
                </c:pt>
                <c:pt idx="1">
                  <c:v>1.46918333333333</c:v>
                </c:pt>
                <c:pt idx="2">
                  <c:v>27.390566666666633</c:v>
                </c:pt>
                <c:pt idx="3">
                  <c:v>3.0653666666666619</c:v>
                </c:pt>
                <c:pt idx="4">
                  <c:v>10.467233333333324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9C-4782-A71C-6A45D180CDBE}"/>
            </c:ext>
          </c:extLst>
        </c:ser>
        <c:ser>
          <c:idx val="2"/>
          <c:order val="2"/>
          <c:tx>
            <c:strRef>
              <c:f>feature_match_logs!$R$41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feature_match_logs!$V$42:$V$46</c:f>
                <c:numCache>
                  <c:formatCode>General</c:formatCode>
                  <c:ptCount val="5"/>
                  <c:pt idx="0">
                    <c:v>0.13293919384161423</c:v>
                  </c:pt>
                  <c:pt idx="1">
                    <c:v>0.31150410733871969</c:v>
                  </c:pt>
                  <c:pt idx="2">
                    <c:v>6.7045006174404369</c:v>
                  </c:pt>
                  <c:pt idx="3">
                    <c:v>0.21747455108671662</c:v>
                  </c:pt>
                  <c:pt idx="4">
                    <c:v>1.8209907255646514</c:v>
                  </c:pt>
                </c:numCache>
              </c:numRef>
            </c:plus>
            <c:minus>
              <c:numRef>
                <c:f>feature_match_logs!$V$42:$V$46</c:f>
                <c:numCache>
                  <c:formatCode>General</c:formatCode>
                  <c:ptCount val="5"/>
                  <c:pt idx="0">
                    <c:v>0.13293919384161423</c:v>
                  </c:pt>
                  <c:pt idx="1">
                    <c:v>0.31150410733871969</c:v>
                  </c:pt>
                  <c:pt idx="2">
                    <c:v>6.7045006174404369</c:v>
                  </c:pt>
                  <c:pt idx="3">
                    <c:v>0.21747455108671662</c:v>
                  </c:pt>
                  <c:pt idx="4">
                    <c:v>1.8209907255646514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feature_match_logs!$R$42:$R$46</c:f>
              <c:numCache>
                <c:formatCode>0.00</c:formatCode>
                <c:ptCount val="5"/>
                <c:pt idx="0">
                  <c:v>0.95122222222221975</c:v>
                </c:pt>
                <c:pt idx="1">
                  <c:v>1.5109333333333299</c:v>
                </c:pt>
                <c:pt idx="2">
                  <c:v>30.511822222222168</c:v>
                </c:pt>
                <c:pt idx="3">
                  <c:v>3.1328777777777734</c:v>
                </c:pt>
                <c:pt idx="4">
                  <c:v>11.711511111111086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9C-4782-A71C-6A45D180CDBE}"/>
            </c:ext>
          </c:extLst>
        </c:ser>
        <c:ser>
          <c:idx val="3"/>
          <c:order val="3"/>
          <c:tx>
            <c:strRef>
              <c:f>feature_match_logs!$S$41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feature_match_logs!$W$42:$W$46</c:f>
                <c:numCache>
                  <c:formatCode>General</c:formatCode>
                  <c:ptCount val="5"/>
                  <c:pt idx="0">
                    <c:v>0.1</c:v>
                  </c:pt>
                  <c:pt idx="1">
                    <c:v>0.2</c:v>
                  </c:pt>
                  <c:pt idx="2">
                    <c:v>0.29557063453597698</c:v>
                  </c:pt>
                  <c:pt idx="3">
                    <c:v>0.18573338119166879</c:v>
                  </c:pt>
                  <c:pt idx="4">
                    <c:v>0.1</c:v>
                  </c:pt>
                </c:numCache>
              </c:numRef>
            </c:plus>
            <c:minus>
              <c:numRef>
                <c:f>feature_match_logs!$W$42:$W$46</c:f>
                <c:numCache>
                  <c:formatCode>General</c:formatCode>
                  <c:ptCount val="5"/>
                  <c:pt idx="0">
                    <c:v>0.1</c:v>
                  </c:pt>
                  <c:pt idx="1">
                    <c:v>0.2</c:v>
                  </c:pt>
                  <c:pt idx="2">
                    <c:v>0.29557063453597698</c:v>
                  </c:pt>
                  <c:pt idx="3">
                    <c:v>0.18573338119166879</c:v>
                  </c:pt>
                  <c:pt idx="4">
                    <c:v>0.1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feature_match_logs!$S$42:$S$46</c:f>
              <c:numCache>
                <c:formatCode>0.00</c:formatCode>
                <c:ptCount val="5"/>
                <c:pt idx="0">
                  <c:v>1.3</c:v>
                </c:pt>
                <c:pt idx="1">
                  <c:v>1.4</c:v>
                </c:pt>
                <c:pt idx="2">
                  <c:v>7.1409666666666602</c:v>
                </c:pt>
                <c:pt idx="3">
                  <c:v>1.5786666666666651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9C-4782-A71C-6A45D180C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0184080"/>
        <c:axId val="219917184"/>
      </c:barChart>
      <c:catAx>
        <c:axId val="43018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917184"/>
        <c:crosses val="autoZero"/>
        <c:auto val="1"/>
        <c:lblAlgn val="ctr"/>
        <c:lblOffset val="100"/>
        <c:noMultiLvlLbl val="0"/>
      </c:catAx>
      <c:valAx>
        <c:axId val="219917184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[sec]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18408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F1 Score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training_logs!$H$2</c:f>
              <c:strCache>
                <c:ptCount val="1"/>
                <c:pt idx="0">
                  <c:v>Train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training_logs!$G$3:$G$53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training_logs!$H$3:$H$53</c:f>
              <c:numCache>
                <c:formatCode>General</c:formatCode>
                <c:ptCount val="51"/>
                <c:pt idx="0">
                  <c:v>0</c:v>
                </c:pt>
                <c:pt idx="1">
                  <c:v>0.35375600000000001</c:v>
                </c:pt>
                <c:pt idx="2">
                  <c:v>0.38971899999999998</c:v>
                </c:pt>
                <c:pt idx="3">
                  <c:v>0.39911099999999999</c:v>
                </c:pt>
                <c:pt idx="4">
                  <c:v>0.40914400000000001</c:v>
                </c:pt>
                <c:pt idx="5">
                  <c:v>0.41543799999999997</c:v>
                </c:pt>
                <c:pt idx="6">
                  <c:v>0.41944399999999998</c:v>
                </c:pt>
                <c:pt idx="7">
                  <c:v>0.42339900000000003</c:v>
                </c:pt>
                <c:pt idx="8">
                  <c:v>0.42910799999999999</c:v>
                </c:pt>
                <c:pt idx="9">
                  <c:v>0.43001600000000001</c:v>
                </c:pt>
                <c:pt idx="10">
                  <c:v>0.43197999999999998</c:v>
                </c:pt>
                <c:pt idx="11">
                  <c:v>0.432896</c:v>
                </c:pt>
                <c:pt idx="12">
                  <c:v>0.437002</c:v>
                </c:pt>
                <c:pt idx="13">
                  <c:v>0.43749500000000002</c:v>
                </c:pt>
                <c:pt idx="14">
                  <c:v>0.44289099999999998</c:v>
                </c:pt>
                <c:pt idx="15">
                  <c:v>0.44793300000000003</c:v>
                </c:pt>
                <c:pt idx="16">
                  <c:v>0.44727299999999998</c:v>
                </c:pt>
                <c:pt idx="17">
                  <c:v>0.45248500000000003</c:v>
                </c:pt>
                <c:pt idx="18">
                  <c:v>0.44351000000000002</c:v>
                </c:pt>
                <c:pt idx="19">
                  <c:v>0.456793</c:v>
                </c:pt>
                <c:pt idx="20">
                  <c:v>0.45783499999999999</c:v>
                </c:pt>
                <c:pt idx="21">
                  <c:v>0.47093499999999999</c:v>
                </c:pt>
                <c:pt idx="22">
                  <c:v>0.46765699999999999</c:v>
                </c:pt>
                <c:pt idx="23">
                  <c:v>0.46104200000000001</c:v>
                </c:pt>
                <c:pt idx="24">
                  <c:v>0.47360400000000002</c:v>
                </c:pt>
                <c:pt idx="25">
                  <c:v>0.47454099999999999</c:v>
                </c:pt>
                <c:pt idx="26">
                  <c:v>0.48660900000000001</c:v>
                </c:pt>
                <c:pt idx="27">
                  <c:v>0.47291</c:v>
                </c:pt>
                <c:pt idx="28">
                  <c:v>0.46959400000000001</c:v>
                </c:pt>
                <c:pt idx="29">
                  <c:v>0.50680099999999995</c:v>
                </c:pt>
                <c:pt idx="30">
                  <c:v>0.48787199999999997</c:v>
                </c:pt>
                <c:pt idx="31">
                  <c:v>0.468694</c:v>
                </c:pt>
                <c:pt idx="32">
                  <c:v>0.48391800000000001</c:v>
                </c:pt>
                <c:pt idx="33">
                  <c:v>0.48505300000000001</c:v>
                </c:pt>
                <c:pt idx="34">
                  <c:v>0.48480600000000001</c:v>
                </c:pt>
                <c:pt idx="35">
                  <c:v>0.48264899999999999</c:v>
                </c:pt>
                <c:pt idx="36">
                  <c:v>0.48876999999999998</c:v>
                </c:pt>
                <c:pt idx="37">
                  <c:v>0.486647</c:v>
                </c:pt>
                <c:pt idx="38">
                  <c:v>0.50724400000000003</c:v>
                </c:pt>
                <c:pt idx="39">
                  <c:v>0.49609999999999999</c:v>
                </c:pt>
                <c:pt idx="40">
                  <c:v>0.47857499999999997</c:v>
                </c:pt>
                <c:pt idx="41">
                  <c:v>0.49736399999999997</c:v>
                </c:pt>
                <c:pt idx="42">
                  <c:v>0.48583799999999999</c:v>
                </c:pt>
                <c:pt idx="43">
                  <c:v>0.50573400000000002</c:v>
                </c:pt>
                <c:pt idx="44">
                  <c:v>0.510293</c:v>
                </c:pt>
                <c:pt idx="45">
                  <c:v>0.50050499999999998</c:v>
                </c:pt>
                <c:pt idx="46">
                  <c:v>0.49923499999999998</c:v>
                </c:pt>
                <c:pt idx="47">
                  <c:v>0.49970900000000001</c:v>
                </c:pt>
                <c:pt idx="48">
                  <c:v>0.50602599999999998</c:v>
                </c:pt>
                <c:pt idx="49">
                  <c:v>0.50873000000000002</c:v>
                </c:pt>
                <c:pt idx="50">
                  <c:v>0.50922100000000003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4B-4049-B490-9151AB484F07}"/>
            </c:ext>
          </c:extLst>
        </c:ser>
        <c:ser>
          <c:idx val="1"/>
          <c:order val="1"/>
          <c:tx>
            <c:strRef>
              <c:f>training_logs!$I$2</c:f>
              <c:strCache>
                <c:ptCount val="1"/>
                <c:pt idx="0">
                  <c:v>Valid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training_logs!$G$3:$G$53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training_logs!$I$3:$I$53</c:f>
              <c:numCache>
                <c:formatCode>General</c:formatCode>
                <c:ptCount val="51"/>
                <c:pt idx="0">
                  <c:v>0</c:v>
                </c:pt>
                <c:pt idx="1">
                  <c:v>0.63571200000000005</c:v>
                </c:pt>
                <c:pt idx="2">
                  <c:v>0.805064</c:v>
                </c:pt>
                <c:pt idx="3">
                  <c:v>0.75893500000000003</c:v>
                </c:pt>
                <c:pt idx="4">
                  <c:v>0.87103799999999998</c:v>
                </c:pt>
                <c:pt idx="5">
                  <c:v>0.85474700000000003</c:v>
                </c:pt>
                <c:pt idx="6">
                  <c:v>0.840584</c:v>
                </c:pt>
                <c:pt idx="7">
                  <c:v>0.77894300000000005</c:v>
                </c:pt>
                <c:pt idx="8">
                  <c:v>0.88353899999999996</c:v>
                </c:pt>
                <c:pt idx="9">
                  <c:v>0.88223300000000004</c:v>
                </c:pt>
                <c:pt idx="10">
                  <c:v>0.88769299999999995</c:v>
                </c:pt>
                <c:pt idx="11">
                  <c:v>0.88925200000000004</c:v>
                </c:pt>
                <c:pt idx="12">
                  <c:v>0.896922</c:v>
                </c:pt>
                <c:pt idx="13">
                  <c:v>0.88958700000000002</c:v>
                </c:pt>
                <c:pt idx="14">
                  <c:v>0.90459800000000001</c:v>
                </c:pt>
                <c:pt idx="15">
                  <c:v>0.90375899999999998</c:v>
                </c:pt>
                <c:pt idx="16">
                  <c:v>0.92587600000000003</c:v>
                </c:pt>
                <c:pt idx="17">
                  <c:v>0.93437899999999996</c:v>
                </c:pt>
                <c:pt idx="18">
                  <c:v>0.92676599999999998</c:v>
                </c:pt>
                <c:pt idx="19">
                  <c:v>0.92705000000000004</c:v>
                </c:pt>
                <c:pt idx="20">
                  <c:v>0.93371599999999999</c:v>
                </c:pt>
                <c:pt idx="21">
                  <c:v>0.92588000000000004</c:v>
                </c:pt>
                <c:pt idx="22">
                  <c:v>0.90659599999999996</c:v>
                </c:pt>
                <c:pt idx="23">
                  <c:v>0.92981599999999998</c:v>
                </c:pt>
                <c:pt idx="24">
                  <c:v>0.91771999999999998</c:v>
                </c:pt>
                <c:pt idx="25">
                  <c:v>0.92983000000000005</c:v>
                </c:pt>
                <c:pt idx="26">
                  <c:v>0.91735500000000003</c:v>
                </c:pt>
                <c:pt idx="27">
                  <c:v>0.91813999999999996</c:v>
                </c:pt>
                <c:pt idx="28">
                  <c:v>0.93835900000000005</c:v>
                </c:pt>
                <c:pt idx="29">
                  <c:v>0.933531</c:v>
                </c:pt>
                <c:pt idx="30">
                  <c:v>0.92971099999999995</c:v>
                </c:pt>
                <c:pt idx="31">
                  <c:v>0.91187499999999999</c:v>
                </c:pt>
                <c:pt idx="32">
                  <c:v>0.91879999999999995</c:v>
                </c:pt>
                <c:pt idx="33">
                  <c:v>0.93354999999999999</c:v>
                </c:pt>
                <c:pt idx="34">
                  <c:v>0.92691100000000004</c:v>
                </c:pt>
                <c:pt idx="35">
                  <c:v>0.91989600000000005</c:v>
                </c:pt>
                <c:pt idx="36">
                  <c:v>0.93963200000000002</c:v>
                </c:pt>
                <c:pt idx="37">
                  <c:v>0.93113699999999999</c:v>
                </c:pt>
                <c:pt idx="38">
                  <c:v>0.941689</c:v>
                </c:pt>
                <c:pt idx="39">
                  <c:v>0.92936300000000005</c:v>
                </c:pt>
                <c:pt idx="40">
                  <c:v>0.93977100000000002</c:v>
                </c:pt>
                <c:pt idx="41">
                  <c:v>0.93721299999999996</c:v>
                </c:pt>
                <c:pt idx="42">
                  <c:v>0.94191599999999998</c:v>
                </c:pt>
                <c:pt idx="43">
                  <c:v>0.94214200000000003</c:v>
                </c:pt>
                <c:pt idx="44">
                  <c:v>0.94244799999999995</c:v>
                </c:pt>
                <c:pt idx="45">
                  <c:v>0.94273300000000004</c:v>
                </c:pt>
                <c:pt idx="46">
                  <c:v>0.94342099999999995</c:v>
                </c:pt>
                <c:pt idx="47">
                  <c:v>0.93602300000000005</c:v>
                </c:pt>
                <c:pt idx="48">
                  <c:v>0.94037199999999999</c:v>
                </c:pt>
                <c:pt idx="49">
                  <c:v>0.93878799999999996</c:v>
                </c:pt>
                <c:pt idx="50">
                  <c:v>0.94218999999999997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4B-4049-B490-9151AB484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5198160"/>
        <c:axId val="1009007280"/>
      </c:lineChart>
      <c:catAx>
        <c:axId val="875198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09007280"/>
        <c:crosses val="autoZero"/>
        <c:auto val="1"/>
        <c:lblAlgn val="ctr"/>
        <c:lblOffset val="100"/>
        <c:tickLblSkip val="5"/>
        <c:noMultiLvlLbl val="0"/>
      </c:catAx>
      <c:valAx>
        <c:axId val="100900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51981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Dice</a:t>
            </a:r>
            <a:r>
              <a:rPr lang="en-US" altLang="ko-KR" baseline="0"/>
              <a:t> 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training_logs!$E$2</c:f>
              <c:strCache>
                <c:ptCount val="1"/>
                <c:pt idx="0">
                  <c:v>Train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training_logs!$D$3:$D$53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training_logs!$E$3:$E$53</c:f>
              <c:numCache>
                <c:formatCode>General</c:formatCode>
                <c:ptCount val="51"/>
                <c:pt idx="0">
                  <c:v>1</c:v>
                </c:pt>
                <c:pt idx="1">
                  <c:v>0.79938027141718804</c:v>
                </c:pt>
                <c:pt idx="2">
                  <c:v>0.70119609757982904</c:v>
                </c:pt>
                <c:pt idx="3">
                  <c:v>0.66480212106035996</c:v>
                </c:pt>
                <c:pt idx="4">
                  <c:v>0.63998336655627297</c:v>
                </c:pt>
                <c:pt idx="5">
                  <c:v>0.63123646675440603</c:v>
                </c:pt>
                <c:pt idx="6">
                  <c:v>0.62502884358937405</c:v>
                </c:pt>
                <c:pt idx="7">
                  <c:v>0.61626722979809501</c:v>
                </c:pt>
                <c:pt idx="8">
                  <c:v>0.610433226801812</c:v>
                </c:pt>
                <c:pt idx="9">
                  <c:v>0.60778150875189996</c:v>
                </c:pt>
                <c:pt idx="10">
                  <c:v>0.605242276323677</c:v>
                </c:pt>
                <c:pt idx="11">
                  <c:v>0.60430030695186698</c:v>
                </c:pt>
                <c:pt idx="12">
                  <c:v>0.60153951548122397</c:v>
                </c:pt>
                <c:pt idx="13">
                  <c:v>0.59646075656053299</c:v>
                </c:pt>
                <c:pt idx="14">
                  <c:v>0.59504642499768801</c:v>
                </c:pt>
                <c:pt idx="15">
                  <c:v>0.59451671873951295</c:v>
                </c:pt>
                <c:pt idx="16">
                  <c:v>0.59390858992439299</c:v>
                </c:pt>
                <c:pt idx="17">
                  <c:v>0.59218042978941299</c:v>
                </c:pt>
                <c:pt idx="18">
                  <c:v>0.59466261397428599</c:v>
                </c:pt>
                <c:pt idx="19">
                  <c:v>0.58786453422145202</c:v>
                </c:pt>
                <c:pt idx="20">
                  <c:v>0.58752424932493896</c:v>
                </c:pt>
                <c:pt idx="21">
                  <c:v>0.58438892536057696</c:v>
                </c:pt>
                <c:pt idx="22">
                  <c:v>0.58668548418586897</c:v>
                </c:pt>
                <c:pt idx="23">
                  <c:v>0.58526972870984995</c:v>
                </c:pt>
                <c:pt idx="24">
                  <c:v>0.581511101599549</c:v>
                </c:pt>
                <c:pt idx="25">
                  <c:v>0.58231487639275803</c:v>
                </c:pt>
                <c:pt idx="26">
                  <c:v>0.58352431863876197</c:v>
                </c:pt>
                <c:pt idx="27">
                  <c:v>0.58256454947249903</c:v>
                </c:pt>
                <c:pt idx="28">
                  <c:v>0.58268723892549701</c:v>
                </c:pt>
                <c:pt idx="29">
                  <c:v>0.57600049053170999</c:v>
                </c:pt>
                <c:pt idx="30">
                  <c:v>0.58046361595062301</c:v>
                </c:pt>
                <c:pt idx="31">
                  <c:v>0.58398219426179698</c:v>
                </c:pt>
                <c:pt idx="32">
                  <c:v>0.58169522914499305</c:v>
                </c:pt>
                <c:pt idx="33">
                  <c:v>0.57966827312518698</c:v>
                </c:pt>
                <c:pt idx="34">
                  <c:v>0.58168721550944902</c:v>
                </c:pt>
                <c:pt idx="35">
                  <c:v>0.57661928879818702</c:v>
                </c:pt>
                <c:pt idx="36">
                  <c:v>0.579778994361412</c:v>
                </c:pt>
                <c:pt idx="37">
                  <c:v>0.57800834315289396</c:v>
                </c:pt>
                <c:pt idx="38">
                  <c:v>0.57578851266100795</c:v>
                </c:pt>
                <c:pt idx="39">
                  <c:v>0.57477681971124095</c:v>
                </c:pt>
                <c:pt idx="40">
                  <c:v>0.57733105623414105</c:v>
                </c:pt>
                <c:pt idx="41">
                  <c:v>0.57642503748080798</c:v>
                </c:pt>
                <c:pt idx="42">
                  <c:v>0.57721142531321001</c:v>
                </c:pt>
                <c:pt idx="43">
                  <c:v>0.57399787850045603</c:v>
                </c:pt>
                <c:pt idx="44">
                  <c:v>0.574998121859842</c:v>
                </c:pt>
                <c:pt idx="45">
                  <c:v>0.57359009717223297</c:v>
                </c:pt>
                <c:pt idx="46">
                  <c:v>0.57538691547963805</c:v>
                </c:pt>
                <c:pt idx="47">
                  <c:v>0.57112684856921503</c:v>
                </c:pt>
                <c:pt idx="48">
                  <c:v>0.57430914429280999</c:v>
                </c:pt>
                <c:pt idx="49">
                  <c:v>0.57514423835761397</c:v>
                </c:pt>
                <c:pt idx="50">
                  <c:v>0.57273758711410105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72-48AF-8224-DC06CCD92F43}"/>
            </c:ext>
          </c:extLst>
        </c:ser>
        <c:ser>
          <c:idx val="1"/>
          <c:order val="1"/>
          <c:tx>
            <c:strRef>
              <c:f>training_logs!$F$2</c:f>
              <c:strCache>
                <c:ptCount val="1"/>
                <c:pt idx="0">
                  <c:v>Valid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training_logs!$D$3:$D$53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training_logs!$F$3:$F$53</c:f>
              <c:numCache>
                <c:formatCode>General</c:formatCode>
                <c:ptCount val="51"/>
                <c:pt idx="0">
                  <c:v>1</c:v>
                </c:pt>
                <c:pt idx="1">
                  <c:v>0.71726047992706299</c:v>
                </c:pt>
                <c:pt idx="2">
                  <c:v>0.63100379705428999</c:v>
                </c:pt>
                <c:pt idx="3">
                  <c:v>0.61986446380615201</c:v>
                </c:pt>
                <c:pt idx="4">
                  <c:v>0.62420475482940596</c:v>
                </c:pt>
                <c:pt idx="5">
                  <c:v>0.60000991821288996</c:v>
                </c:pt>
                <c:pt idx="6">
                  <c:v>0.598028063774108</c:v>
                </c:pt>
                <c:pt idx="7">
                  <c:v>0.60542619228363004</c:v>
                </c:pt>
                <c:pt idx="8">
                  <c:v>0.59889656305313099</c:v>
                </c:pt>
                <c:pt idx="9">
                  <c:v>0.58719199895858698</c:v>
                </c:pt>
                <c:pt idx="10">
                  <c:v>0.58313238620758001</c:v>
                </c:pt>
                <c:pt idx="11">
                  <c:v>0.59949898719787598</c:v>
                </c:pt>
                <c:pt idx="12">
                  <c:v>0.58357113599777199</c:v>
                </c:pt>
                <c:pt idx="13">
                  <c:v>0.59927612543106001</c:v>
                </c:pt>
                <c:pt idx="14">
                  <c:v>0.59358143806457497</c:v>
                </c:pt>
                <c:pt idx="15">
                  <c:v>0.58116900920867898</c:v>
                </c:pt>
                <c:pt idx="16">
                  <c:v>0.58376270532607999</c:v>
                </c:pt>
                <c:pt idx="17">
                  <c:v>0.57971149682998602</c:v>
                </c:pt>
                <c:pt idx="18">
                  <c:v>0.57605493068695002</c:v>
                </c:pt>
                <c:pt idx="19">
                  <c:v>0.57333219051360995</c:v>
                </c:pt>
                <c:pt idx="20">
                  <c:v>0.581923127174377</c:v>
                </c:pt>
                <c:pt idx="21">
                  <c:v>0.585152328014373</c:v>
                </c:pt>
                <c:pt idx="22">
                  <c:v>0.58527833223342896</c:v>
                </c:pt>
                <c:pt idx="23">
                  <c:v>0.57316321134567205</c:v>
                </c:pt>
                <c:pt idx="24">
                  <c:v>0.58067268133163397</c:v>
                </c:pt>
                <c:pt idx="25">
                  <c:v>0.57608222961425704</c:v>
                </c:pt>
                <c:pt idx="26">
                  <c:v>0.57203757762908902</c:v>
                </c:pt>
                <c:pt idx="27">
                  <c:v>0.58281147480010898</c:v>
                </c:pt>
                <c:pt idx="28">
                  <c:v>0.57218009233474698</c:v>
                </c:pt>
                <c:pt idx="29">
                  <c:v>0.59055411815643299</c:v>
                </c:pt>
                <c:pt idx="30">
                  <c:v>0.57776945829391402</c:v>
                </c:pt>
                <c:pt idx="31">
                  <c:v>0.570800900459289</c:v>
                </c:pt>
                <c:pt idx="32">
                  <c:v>0.57091897726058904</c:v>
                </c:pt>
                <c:pt idx="33">
                  <c:v>0.56808042526245095</c:v>
                </c:pt>
                <c:pt idx="34">
                  <c:v>0.57410269975662198</c:v>
                </c:pt>
                <c:pt idx="35">
                  <c:v>0.566730976104736</c:v>
                </c:pt>
                <c:pt idx="36">
                  <c:v>0.56980955600738503</c:v>
                </c:pt>
                <c:pt idx="37">
                  <c:v>0.57300108671188299</c:v>
                </c:pt>
                <c:pt idx="38">
                  <c:v>0.56942945718765203</c:v>
                </c:pt>
                <c:pt idx="39">
                  <c:v>0.56954944133758501</c:v>
                </c:pt>
                <c:pt idx="40">
                  <c:v>0.56856006383895796</c:v>
                </c:pt>
                <c:pt idx="41">
                  <c:v>0.57319664955139105</c:v>
                </c:pt>
                <c:pt idx="42">
                  <c:v>0.56906509399413996</c:v>
                </c:pt>
                <c:pt idx="43">
                  <c:v>0.57208549976348799</c:v>
                </c:pt>
                <c:pt idx="44">
                  <c:v>0.56958103179931596</c:v>
                </c:pt>
                <c:pt idx="45">
                  <c:v>0.56983345746993996</c:v>
                </c:pt>
                <c:pt idx="46">
                  <c:v>0.56870567798614502</c:v>
                </c:pt>
                <c:pt idx="47">
                  <c:v>0.57062256336212103</c:v>
                </c:pt>
                <c:pt idx="48">
                  <c:v>0.57090729475021296</c:v>
                </c:pt>
                <c:pt idx="49">
                  <c:v>0.56954240798950195</c:v>
                </c:pt>
                <c:pt idx="50">
                  <c:v>0.57092308998107899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72-48AF-8224-DC06CCD92F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9108592"/>
        <c:axId val="1168264560"/>
      </c:lineChart>
      <c:catAx>
        <c:axId val="11691085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8264560"/>
        <c:crosses val="autoZero"/>
        <c:auto val="1"/>
        <c:lblAlgn val="ctr"/>
        <c:lblOffset val="100"/>
        <c:tickLblSkip val="5"/>
        <c:noMultiLvlLbl val="0"/>
      </c:catAx>
      <c:valAx>
        <c:axId val="1168264560"/>
        <c:scaling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910859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F1 Score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[evaluatescore.xlsx]evaluatescore!$A$2</c:f>
              <c:strCache>
                <c:ptCount val="1"/>
                <c:pt idx="0">
                  <c:v>Training Wall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[evaluatescore.xlsx]evaluatescore!$B$1:$F$1</c:f>
              <c:strCache>
                <c:ptCount val="5"/>
                <c:pt idx="0">
                  <c:v>Initialized model</c:v>
                </c:pt>
                <c:pt idx="1">
                  <c:v>Re-trained with binary ground truth</c:v>
                </c:pt>
                <c:pt idx="2">
                  <c:v>Re-initialized with binary ground truth</c:v>
                </c:pt>
                <c:pt idx="3">
                  <c:v>Re-trained with 4-class ground truth</c:v>
                </c:pt>
                <c:pt idx="4">
                  <c:v>Re-initialized with 4-class ground truth</c:v>
                </c:pt>
              </c:strCache>
            </c:strRef>
          </c:cat>
          <c:val>
            <c:numRef>
              <c:f>[evaluatescore.xlsx]evaluatescore!$B$2:$F$2</c:f>
              <c:numCache>
                <c:formatCode>General</c:formatCode>
                <c:ptCount val="5"/>
                <c:pt idx="0">
                  <c:v>0.95309999999999995</c:v>
                </c:pt>
                <c:pt idx="1">
                  <c:v>0.83235999999999999</c:v>
                </c:pt>
                <c:pt idx="2">
                  <c:v>0.95486000000000004</c:v>
                </c:pt>
                <c:pt idx="3">
                  <c:v>0.62129000000000001</c:v>
                </c:pt>
                <c:pt idx="4">
                  <c:v>0.95943000000000001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90-4DFF-AECD-188B48766AD2}"/>
            </c:ext>
          </c:extLst>
        </c:ser>
        <c:ser>
          <c:idx val="1"/>
          <c:order val="1"/>
          <c:tx>
            <c:strRef>
              <c:f>[evaluatescore.xlsx]evaluatescore!$A$3</c:f>
              <c:strCache>
                <c:ptCount val="1"/>
                <c:pt idx="0">
                  <c:v>Inspection Wall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[evaluatescore.xlsx]evaluatescore!$B$1:$F$1</c:f>
              <c:strCache>
                <c:ptCount val="5"/>
                <c:pt idx="0">
                  <c:v>Initialized model</c:v>
                </c:pt>
                <c:pt idx="1">
                  <c:v>Re-trained with binary ground truth</c:v>
                </c:pt>
                <c:pt idx="2">
                  <c:v>Re-initialized with binary ground truth</c:v>
                </c:pt>
                <c:pt idx="3">
                  <c:v>Re-trained with 4-class ground truth</c:v>
                </c:pt>
                <c:pt idx="4">
                  <c:v>Re-initialized with 4-class ground truth</c:v>
                </c:pt>
              </c:strCache>
            </c:strRef>
          </c:cat>
          <c:val>
            <c:numRef>
              <c:f>[evaluatescore.xlsx]evaluatescore!$B$3:$F$3</c:f>
              <c:numCache>
                <c:formatCode>General</c:formatCode>
                <c:ptCount val="5"/>
                <c:pt idx="0">
                  <c:v>0.92129000000000005</c:v>
                </c:pt>
                <c:pt idx="1">
                  <c:v>0.71928999999999998</c:v>
                </c:pt>
                <c:pt idx="2">
                  <c:v>0.88734999999999997</c:v>
                </c:pt>
                <c:pt idx="3">
                  <c:v>0.61265999999999998</c:v>
                </c:pt>
                <c:pt idx="4">
                  <c:v>0.90034000000000003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90-4DFF-AECD-188B48766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97475007"/>
        <c:axId val="604080751"/>
      </c:barChart>
      <c:catAx>
        <c:axId val="5974750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4080751"/>
        <c:crosses val="autoZero"/>
        <c:auto val="1"/>
        <c:lblAlgn val="ctr"/>
        <c:lblOffset val="100"/>
        <c:noMultiLvlLbl val="0"/>
      </c:catAx>
      <c:valAx>
        <c:axId val="604080751"/>
        <c:scaling>
          <c:orientation val="minMax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7475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2"/>
            <a:ext cx="4278842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3123" y="2"/>
            <a:ext cx="4278842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79725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425" y="3300412"/>
            <a:ext cx="78994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4278842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3123" y="6513910"/>
            <a:ext cx="4278842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8148757a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79725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8148757a7_0_14:notes"/>
          <p:cNvSpPr txBox="1">
            <a:spLocks noGrp="1"/>
          </p:cNvSpPr>
          <p:nvPr>
            <p:ph type="body" idx="1"/>
          </p:nvPr>
        </p:nvSpPr>
        <p:spPr>
          <a:xfrm>
            <a:off x="987425" y="3300412"/>
            <a:ext cx="78993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58148757a7_0_14:notes"/>
          <p:cNvSpPr txBox="1">
            <a:spLocks noGrp="1"/>
          </p:cNvSpPr>
          <p:nvPr>
            <p:ph type="sldNum" idx="12"/>
          </p:nvPr>
        </p:nvSpPr>
        <p:spPr>
          <a:xfrm>
            <a:off x="5593123" y="6513910"/>
            <a:ext cx="42789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247c92ad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79725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247c92adf_2_30:notes"/>
          <p:cNvSpPr txBox="1">
            <a:spLocks noGrp="1"/>
          </p:cNvSpPr>
          <p:nvPr>
            <p:ph type="body" idx="1"/>
          </p:nvPr>
        </p:nvSpPr>
        <p:spPr>
          <a:xfrm>
            <a:off x="987425" y="3300412"/>
            <a:ext cx="78993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6247c92adf_2_30:notes"/>
          <p:cNvSpPr txBox="1">
            <a:spLocks noGrp="1"/>
          </p:cNvSpPr>
          <p:nvPr>
            <p:ph type="sldNum" idx="12"/>
          </p:nvPr>
        </p:nvSpPr>
        <p:spPr>
          <a:xfrm>
            <a:off x="5593123" y="6513910"/>
            <a:ext cx="42789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8610600" y="6451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3676592" y="-1500245"/>
            <a:ext cx="483881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1031471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838200" y="1338146"/>
            <a:ext cx="10515600" cy="483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838200" y="6429984"/>
            <a:ext cx="2743200" cy="43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610600" y="6429984"/>
            <a:ext cx="2743200" cy="43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451350"/>
            <a:ext cx="12192000" cy="4066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12192000" cy="115875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838200" y="1338146"/>
            <a:ext cx="10515600" cy="483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7" name="Google Shape;17;p1"/>
          <p:cNvSpPr/>
          <p:nvPr/>
        </p:nvSpPr>
        <p:spPr>
          <a:xfrm rot="10800000" flipH="1">
            <a:off x="263236" y="0"/>
            <a:ext cx="512618" cy="1454728"/>
          </a:xfrm>
          <a:custGeom>
            <a:avLst/>
            <a:gdLst/>
            <a:ahLst/>
            <a:cxnLst/>
            <a:rect l="l" t="t" r="r" b="b"/>
            <a:pathLst>
              <a:path w="928254" h="914400" extrusionOk="0">
                <a:moveTo>
                  <a:pt x="0" y="0"/>
                </a:moveTo>
                <a:lnTo>
                  <a:pt x="928254" y="148183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188530" y="222605"/>
            <a:ext cx="1799938" cy="72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07194" y="6529514"/>
            <a:ext cx="986487" cy="30023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dirty="0">
                <a:latin typeface="+mj-ea"/>
                <a:ea typeface="+mj-ea"/>
              </a:rPr>
              <a:t>進捗報告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dirty="0">
                <a:latin typeface="+mj-ea"/>
                <a:ea typeface="+mj-ea"/>
              </a:rPr>
              <a:t>PARK TAEJOON</a:t>
            </a:r>
            <a:endParaRPr sz="1800" dirty="0">
              <a:latin typeface="+mj-ea"/>
              <a:ea typeface="+mj-ea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610600" y="6451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 sz="1800">
                <a:latin typeface="+mj-ea"/>
                <a:ea typeface="+mj-ea"/>
              </a:rPr>
              <a:t>0</a:t>
            </a:fld>
            <a:endParaRPr sz="1800">
              <a:latin typeface="+mj-ea"/>
              <a:ea typeface="+mj-ea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6280200" y="5779650"/>
            <a:ext cx="59118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dirty="0">
                <a:latin typeface="+mj-ea"/>
                <a:ea typeface="+mj-ea"/>
              </a:rPr>
              <a:t>20</a:t>
            </a:r>
            <a:r>
              <a:rPr lang="en-US" altLang="ja-JP" dirty="0">
                <a:latin typeface="+mj-ea"/>
                <a:ea typeface="+mj-ea"/>
              </a:rPr>
              <a:t>20</a:t>
            </a:r>
            <a:r>
              <a:rPr lang="ja-JP" dirty="0">
                <a:latin typeface="+mj-ea"/>
                <a:ea typeface="+mj-ea"/>
              </a:rPr>
              <a:t>-</a:t>
            </a:r>
            <a:r>
              <a:rPr lang="en-US" altLang="ja-JP" dirty="0">
                <a:latin typeface="+mj-ea"/>
                <a:ea typeface="+mj-ea"/>
              </a:rPr>
              <a:t>02</a:t>
            </a:r>
            <a:r>
              <a:rPr lang="ja-JP" dirty="0">
                <a:latin typeface="+mj-ea"/>
                <a:ea typeface="+mj-ea"/>
              </a:rPr>
              <a:t>-</a:t>
            </a:r>
            <a:r>
              <a:rPr lang="en-US" altLang="ja-JP" dirty="0">
                <a:latin typeface="+mj-ea"/>
                <a:ea typeface="+mj-ea"/>
              </a:rPr>
              <a:t>03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08F21A-6A76-4FBF-9202-D266E91BB1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6BBF9A-8ADC-406B-8007-4D3B9241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7EB6CAD-78C5-4B88-8989-66A654D6C7E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62587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Ground truth [New weight B]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933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D78C24-208C-480D-8827-6DAB9A129E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[New weight A]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59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0842B-E2FB-4ED3-994C-07FA6848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[New weight B]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1154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41171B-C4C5-40F8-BFF8-026EACE4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[Initialized with A]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503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1CBD61-A5ED-49B4-B845-8F45CB30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[Initialized with B]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4594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5271E1-4FD4-4562-A836-F3D738EF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 weight]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49595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466ED6-BF97-48EF-BAE6-54B583D7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[New weight A]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3891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0C7E03-B230-4F76-8023-C13B1890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[New weight B]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334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A314F3-A207-4C97-87D4-1602561B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[Initialized with A]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3963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BF9451-6623-4D0B-8A64-28DC3868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[Initialized with B]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58541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103146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Arial" panose="020B0604020202020204" pitchFamily="34" charset="0"/>
                <a:ea typeface="MS PGothic"/>
                <a:cs typeface="Arial" panose="020B0604020202020204" pitchFamily="34" charset="0"/>
                <a:sym typeface="MS PGothic"/>
              </a:rPr>
              <a:t>Feature Match Experiment</a:t>
            </a:r>
            <a:endParaRPr dirty="0">
              <a:latin typeface="Arial" panose="020B0604020202020204" pitchFamily="34" charset="0"/>
              <a:ea typeface="MS PGothic"/>
              <a:cs typeface="Arial" panose="020B0604020202020204" pitchFamily="34" charset="0"/>
              <a:sym typeface="MS P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Google Shape;103;p1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199" y="1185746"/>
                <a:ext cx="6943725" cy="48387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600" b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Algorithm: </a:t>
                </a:r>
                <a:r>
                  <a:rPr lang="en-US" altLang="ja-JP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AKAZE / BRISK_SLOW (thresh=20) / BRISK_FAST (thresh=40) / ORB_SLOW (max=30000) / ORB_FAST (max=10000)</a:t>
                </a:r>
              </a:p>
              <a:p>
                <a:pPr marL="0" indent="0">
                  <a:buNone/>
                </a:pPr>
                <a:r>
                  <a:rPr lang="en-US" sz="1600" b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Image Set</a:t>
                </a:r>
                <a:r>
                  <a:rPr lang="en-US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: 9 Wall Sequences, with (3 images) or without (6 images) crack, with lights on, equalized histogram</a:t>
                </a:r>
                <a:endParaRPr lang="en-US" altLang="ko-KR" sz="1600" dirty="0">
                  <a:latin typeface="Calibri" panose="020F0502020204030204" pitchFamily="34" charset="0"/>
                  <a:ea typeface="MS PGothic"/>
                  <a:cs typeface="Calibri" panose="020F0502020204030204" pitchFamily="34" charset="0"/>
                  <a:sym typeface="MS PGothic"/>
                </a:endParaRPr>
              </a:p>
              <a:p>
                <a:pPr marL="34290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Query image: Wall Image (3840x2160, 5m, 200mm)</a:t>
                </a:r>
              </a:p>
              <a:p>
                <a:pPr marL="34290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Train image: 720p Hololens Capture (1480x792) from 1m, 2m distance with 3 variations</a:t>
                </a:r>
              </a:p>
              <a:p>
                <a:pPr marL="0" indent="0">
                  <a:buNone/>
                </a:pPr>
                <a:r>
                  <a:rPr lang="en-US" altLang="ko-KR" sz="1600" b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Evaluate: 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Iterated 5 times for each (9 wall x 2 distances x</a:t>
                </a:r>
                <a:r>
                  <a:rPr lang="ko-KR" altLang="en-US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 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3 variation) image set</a:t>
                </a:r>
                <a:endParaRPr lang="en-US" altLang="ko-KR" sz="1600" b="1" dirty="0">
                  <a:latin typeface="Calibri" panose="020F0502020204030204" pitchFamily="34" charset="0"/>
                  <a:ea typeface="MS PGothic"/>
                  <a:cs typeface="Calibri" panose="020F0502020204030204" pitchFamily="34" charset="0"/>
                  <a:sym typeface="MS PGothic"/>
                </a:endParaRPr>
              </a:p>
              <a:p>
                <a:pPr marL="285750" indent="-28575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Features: Number of estimated good matched feature points [n]</a:t>
                </a:r>
              </a:p>
              <a:p>
                <a:pPr marL="285750" indent="-28575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Time: Match time [sec]</a:t>
                </a:r>
              </a:p>
              <a:p>
                <a:pPr marL="285750" indent="-28575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Overlap error: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  <a:ea typeface="MS PGothic"/>
                        <a:cs typeface="MS PGothic"/>
                        <a:sym typeface="MS PGothic"/>
                      </a:rPr>
                      <m:t>e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MS PGothic"/>
                        <a:cs typeface="MS PGothic"/>
                        <a:sym typeface="MS PGothic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MS PGothic"/>
                        <a:cs typeface="MS PGothic"/>
                        <a:sym typeface="MS PGothic"/>
                      </a:rPr>
                      <m:t>1−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MS PGothic"/>
                            <a:cs typeface="MS PGothic"/>
                            <a:sym typeface="MS PGothic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𝐻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∙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S PGothic"/>
                            <a:sym typeface="MS PGothic"/>
                          </a:rPr>
                          <m:t>∪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𝐻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′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∙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𝐻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∙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S PGothic"/>
                            <a:sym typeface="MS PGothic"/>
                          </a:rPr>
                          <m:t>∩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𝐻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′∙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𝑀</m:t>
                            </m:r>
                          </m:sub>
                        </m:sSub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MS PGothic"/>
                        <a:cs typeface="MS PGothic"/>
                        <a:sym typeface="MS PGothic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PGothic"/>
                        <a:sym typeface="MS PGothic"/>
                      </a:rPr>
                      <m:t>[%]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MS PGothic"/>
                        <a:cs typeface="MS PGothic"/>
                        <a:sym typeface="MS PGothic"/>
                      </a:rPr>
                      <m:t> </m:t>
                    </m:r>
                  </m:oMath>
                </a14:m>
                <a:endParaRPr lang="en-US" altLang="ko-KR" sz="1600" dirty="0">
                  <a:latin typeface="Calibri" panose="020F0502020204030204" pitchFamily="34" charset="0"/>
                  <a:ea typeface="MS PGothic"/>
                  <a:cs typeface="Calibri" panose="020F0502020204030204" pitchFamily="34" charset="0"/>
                  <a:sym typeface="MS PGothic"/>
                </a:endParaRPr>
              </a:p>
              <a:p>
                <a:pPr marL="742950" lvl="1" indent="-28575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Where </a:t>
                </a:r>
                <a:r>
                  <a:rPr lang="en-US" altLang="ko-KR" sz="1600" i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M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 is binary mask image in query image size, </a:t>
                </a:r>
                <a:r>
                  <a:rPr lang="en-US" altLang="ko-KR" sz="1600" i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N 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is number of white pixels in image, </a:t>
                </a:r>
                <a:b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</a:br>
                <a:r>
                  <a:rPr lang="en-US" altLang="ko-KR" sz="1600" i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H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 is ground-truth homography transform and </a:t>
                </a:r>
                <a:r>
                  <a:rPr lang="en-US" altLang="ko-KR" sz="1600" i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H’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 is estimated homography transform from query to train image</a:t>
                </a:r>
              </a:p>
            </p:txBody>
          </p:sp>
        </mc:Choice>
        <mc:Fallback xmlns="">
          <p:sp>
            <p:nvSpPr>
              <p:cNvPr id="103" name="Google Shape;103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185746"/>
                <a:ext cx="6943725" cy="4838700"/>
              </a:xfrm>
              <a:prstGeom prst="rect">
                <a:avLst/>
              </a:prstGeom>
              <a:blipFill>
                <a:blip r:embed="rId3"/>
                <a:stretch>
                  <a:fillRect l="-526" r="-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610600" y="6429984"/>
            <a:ext cx="2743200" cy="4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</a:t>
            </a:fld>
            <a:endParaRPr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AB5695-1D71-42A1-96DB-990BABC519B2}"/>
              </a:ext>
            </a:extLst>
          </p:cNvPr>
          <p:cNvGrpSpPr/>
          <p:nvPr/>
        </p:nvGrpSpPr>
        <p:grpSpPr>
          <a:xfrm>
            <a:off x="8139890" y="1358347"/>
            <a:ext cx="3684619" cy="1921827"/>
            <a:chOff x="7486505" y="2221990"/>
            <a:chExt cx="3116181" cy="17528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93494-65B8-4E5D-B3AF-33E211DBE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6505" y="2221990"/>
              <a:ext cx="3116181" cy="17528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64A52D2-2E33-45F9-ADC7-E9D308561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486505" y="2221990"/>
              <a:ext cx="3116181" cy="175285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A06772A-89F8-4B16-976C-C2DFE73E8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890" y="3393298"/>
            <a:ext cx="3684619" cy="27634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4F662B-BA91-48E5-B68A-0CD98789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 weight]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067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A9A30-D40C-4C96-BEBB-3CA84EDA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[New weight A]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18654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FC23C6-55FF-4D13-8AFF-2E9CF834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[New weight B]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7313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14AB1C-5B20-41BD-9708-B59D05E39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[Initialized with A]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12723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854B20-C319-49CE-96C9-239B4AC9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[Initialized with B]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290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FC14C-926D-401A-BCAD-717137BC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1BFAD-E0CC-46AA-870E-F9BFD295A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1385BF-D35A-4991-9342-69EF8E221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80458FD-EB33-4B5F-9A1C-8C28C004A0C5}"/>
              </a:ext>
            </a:extLst>
          </p:cNvPr>
          <p:cNvGraphicFramePr>
            <a:graphicFrameLocks/>
          </p:cNvGraphicFramePr>
          <p:nvPr/>
        </p:nvGraphicFramePr>
        <p:xfrm>
          <a:off x="38100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153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6C0DC-6D31-40D2-9264-A5333774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ea typeface="MS PGothic"/>
                <a:cs typeface="Arial" panose="020B0604020202020204" pitchFamily="34" charset="0"/>
                <a:sym typeface="MS PGothic"/>
              </a:rPr>
              <a:t>Feature Match Experiment Results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68DEFF-7A81-4763-B5B2-2DCCE68A94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31E4495-AE7A-46ED-AEE9-86A52A7C14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69257"/>
              </p:ext>
            </p:extLst>
          </p:nvPr>
        </p:nvGraphicFramePr>
        <p:xfrm>
          <a:off x="1349656" y="1217715"/>
          <a:ext cx="4744099" cy="2623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B15C5FAD-4A5F-4178-A9AE-955E1F682F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3072538"/>
              </p:ext>
            </p:extLst>
          </p:nvPr>
        </p:nvGraphicFramePr>
        <p:xfrm>
          <a:off x="6093754" y="3869359"/>
          <a:ext cx="4748590" cy="2546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2401B2F-8431-4A35-A095-8C29051DB5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848026"/>
              </p:ext>
            </p:extLst>
          </p:nvPr>
        </p:nvGraphicFramePr>
        <p:xfrm>
          <a:off x="6196445" y="1217715"/>
          <a:ext cx="4505767" cy="2827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B3B0F734-D181-43CD-8EB8-79244CDA6B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445706"/>
              </p:ext>
            </p:extLst>
          </p:nvPr>
        </p:nvGraphicFramePr>
        <p:xfrm>
          <a:off x="1349656" y="3841227"/>
          <a:ext cx="4744098" cy="2588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118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6C0DC-6D31-40D2-9264-A5333774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ea typeface="MS PGothic"/>
                <a:cs typeface="Arial" panose="020B0604020202020204" pitchFamily="34" charset="0"/>
                <a:sym typeface="MS PGothic"/>
              </a:rPr>
              <a:t>Feature Match Experiment Results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68DEFF-7A81-4763-B5B2-2DCCE68A94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sp>
        <p:nvSpPr>
          <p:cNvPr id="9" name="Google Shape;103;p14">
            <a:extLst>
              <a:ext uri="{FF2B5EF4-FFF2-40B4-BE49-F238E27FC236}">
                <a16:creationId xmlns:a16="http://schemas.microsoft.com/office/drawing/2014/main" id="{02633569-CE12-4B07-9A41-B7C028970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185746"/>
            <a:ext cx="10515600" cy="483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/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Success rate: BRISK_SLOW = ORB_FAST &gt;= 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ORB_SLOW</a:t>
            </a:r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&gt; AKAZE &gt;&gt; BRISK_FAST</a:t>
            </a:r>
          </a:p>
          <a:p>
            <a:pPr marL="285750" indent="-285750"/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Accuracy (Success only): 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ORB_SLOW</a:t>
            </a:r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&gt; AKAZE = BRISK_FAST = BRISK_SLOW &gt; ORB_FAST</a:t>
            </a:r>
          </a:p>
          <a:p>
            <a:pPr marL="285750" indent="-285750"/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Computing efficiency: AKAZE &gt;= BRISK_FAST &gt;= ORB_FAST &gt;&gt; 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ORB_SLOW</a:t>
            </a:r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&gt;&gt; BRISK_SLOW</a:t>
            </a:r>
          </a:p>
          <a:p>
            <a:pPr marL="285750" indent="-285750"/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Max features (Success only): 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ORB_SLOW</a:t>
            </a:r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&gt; BRISK_SLOW &gt; ORB_FAST &gt;&gt; AKAZE &gt;= BRISK_FAST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AE14DF-F107-4B96-80F3-6B97CF2D42F6}"/>
              </a:ext>
            </a:extLst>
          </p:cNvPr>
          <p:cNvGrpSpPr/>
          <p:nvPr/>
        </p:nvGrpSpPr>
        <p:grpSpPr>
          <a:xfrm>
            <a:off x="557329" y="4178306"/>
            <a:ext cx="11278231" cy="2048909"/>
            <a:chOff x="1184987" y="3217008"/>
            <a:chExt cx="7173443" cy="1303195"/>
          </a:xfrm>
        </p:grpSpPr>
        <p:pic>
          <p:nvPicPr>
            <p:cNvPr id="5" name="그림 4" descr="물, 남자, 앉아있는, 하얀색이(가) 표시된 사진&#10;&#10;자동 생성된 설명">
              <a:extLst>
                <a:ext uri="{FF2B5EF4-FFF2-40B4-BE49-F238E27FC236}">
                  <a16:creationId xmlns:a16="http://schemas.microsoft.com/office/drawing/2014/main" id="{6B50C514-53C0-46CC-8D2C-52C78875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4019" y="3217010"/>
              <a:ext cx="2364411" cy="130319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788AC0-48C2-4CDA-AF99-25F66348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987" y="3217008"/>
              <a:ext cx="4728822" cy="1303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640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E5FA8-A7AA-498B-841C-508BDFF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Encoder-Decoder Based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806DA17-4BEA-420A-BBD5-AC58AE7C74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Model: LinkNet, Backbone: efficientnetb3</a:t>
                </a: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Activation function: softmax</a:t>
                </a: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Classes: TP, TN, FP, FN (Binary classification is weak at FP, FN problem)</a:t>
                </a: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Datasets: 776 Crack Images (256x256, Train-Valid ratio=7:3)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F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𝐹𝑁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∩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∩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TP are the true positives, FP false positives and FN false negatives,</a:t>
                </a:r>
                <a:b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 is ground truth pixels and Y is predicted pixels.</a:t>
                </a:r>
              </a:p>
              <a:p>
                <a14:m>
                  <m:oMath xmlns:m="http://schemas.openxmlformats.org/officeDocument/2006/math">
                    <m:r>
                      <a:rPr lang="pl-PL" altLang="ko-KR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𝐷𝐿</m:t>
                    </m:r>
                    <m:d>
                      <m:dPr>
                        <m:ctrlP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pl-PL" altLang="ko-KR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=1−</m:t>
                    </m:r>
                    <m:f>
                      <m:f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2∑</m:t>
                        </m:r>
                        <m:sSub>
                          <m:sSub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l-PL" altLang="ko-KR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  <m: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+∑</m:t>
                        </m:r>
                        <m:sSub>
                          <m:sSub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l-PL" altLang="ko-KR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6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pl-PL" altLang="ko-KR" sz="16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Training time: 64.1 sec/epoch (Stdev=4.62)</a:t>
                </a: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Epochs: 50 (54.48 min)</a:t>
                </a: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Prediction</a:t>
                </a:r>
                <a:r>
                  <a: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time:</a:t>
                </a:r>
                <a:r>
                  <a: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6.64 sec (Stdev=0.25, 4k image, 100 times)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806DA17-4BEA-420A-BBD5-AC58AE7C7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64B201-9B8C-45F5-ADAE-33BA5E3F3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C3F73E-E7DA-4007-B3AA-80DCA65E13C3}"/>
              </a:ext>
            </a:extLst>
          </p:cNvPr>
          <p:cNvGrpSpPr/>
          <p:nvPr/>
        </p:nvGrpSpPr>
        <p:grpSpPr>
          <a:xfrm>
            <a:off x="6771361" y="3757554"/>
            <a:ext cx="1230746" cy="2491909"/>
            <a:chOff x="4876800" y="-456636"/>
            <a:chExt cx="2438400" cy="5104836"/>
          </a:xfrm>
        </p:grpSpPr>
        <p:pic>
          <p:nvPicPr>
            <p:cNvPr id="6" name="그림 5" descr="연기, 검은색, 하얀색, 어두운이(가) 표시된 사진&#10;&#10;자동 생성된 설명">
              <a:extLst>
                <a:ext uri="{FF2B5EF4-FFF2-40B4-BE49-F238E27FC236}">
                  <a16:creationId xmlns:a16="http://schemas.microsoft.com/office/drawing/2014/main" id="{3CC374B1-CD94-48B3-A159-5AB164646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8" name="그림 7" descr="실외, 바위, 건물, 앉아있는이(가) 표시된 사진&#10;&#10;자동 생성된 설명">
              <a:extLst>
                <a:ext uri="{FF2B5EF4-FFF2-40B4-BE49-F238E27FC236}">
                  <a16:creationId xmlns:a16="http://schemas.microsoft.com/office/drawing/2014/main" id="{7E62E81B-BE39-409E-89BA-B71D9C670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800" y="-456636"/>
              <a:ext cx="2438400" cy="2438400"/>
            </a:xfrm>
            <a:prstGeom prst="rect">
              <a:avLst/>
            </a:prstGeom>
          </p:spPr>
        </p:pic>
      </p:grp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3924F09-430C-44C0-AC68-6430527D09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765849"/>
              </p:ext>
            </p:extLst>
          </p:nvPr>
        </p:nvGraphicFramePr>
        <p:xfrm>
          <a:off x="8238802" y="1338145"/>
          <a:ext cx="3786111" cy="2455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76C85DE-04B6-4971-8CFB-6C6763E3C1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345143"/>
              </p:ext>
            </p:extLst>
          </p:nvPr>
        </p:nvGraphicFramePr>
        <p:xfrm>
          <a:off x="8238802" y="3830053"/>
          <a:ext cx="3953198" cy="2419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19795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E5FA8-A7AA-498B-841C-508BDFF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Ground-truth creation from prediction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06DA17-4BEA-420A-BBD5-AC58AE7C7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338146"/>
            <a:ext cx="7343792" cy="4838817"/>
          </a:xfrm>
        </p:spPr>
        <p:txBody>
          <a:bodyPr/>
          <a:lstStyle/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Ground-truth creation from predicted crack</a:t>
            </a:r>
          </a:p>
          <a:p>
            <a:pPr lvl="1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TP: Marked as white pixels, used for re-training data</a:t>
            </a:r>
          </a:p>
          <a:p>
            <a:pPr lvl="1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TN: Marked as black pixels, used for re-training data</a:t>
            </a:r>
          </a:p>
          <a:p>
            <a:pPr lvl="1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FP: Marked as green pixels, predict again with noise-sensitive model to mark cracks properly</a:t>
            </a:r>
          </a:p>
          <a:p>
            <a:pPr lvl="1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FN: Marked as red pixels, used for re-training data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Dataset: 120 Crack Images (256x256, Train-Valid-Test ratio=9:1)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Training time:  25.2 sec/epoch (Stdev=13.86),</a:t>
            </a:r>
            <a:r>
              <a:rPr lang="ko-KR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: 1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(2.1 min)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64B201-9B8C-45F5-ADAE-33BA5E3F3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pic>
        <p:nvPicPr>
          <p:cNvPr id="16" name="그림 15" descr="연기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92729060-FC2B-45E2-AF75-584283AE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12" y="4418790"/>
            <a:ext cx="1702147" cy="1646206"/>
          </a:xfrm>
          <a:prstGeom prst="rect">
            <a:avLst/>
          </a:prstGeom>
        </p:spPr>
      </p:pic>
      <p:pic>
        <p:nvPicPr>
          <p:cNvPr id="17" name="그림 16" descr="실외, 바위, 건물, 앉아있는이(가) 표시된 사진&#10;&#10;자동 생성된 설명">
            <a:extLst>
              <a:ext uri="{FF2B5EF4-FFF2-40B4-BE49-F238E27FC236}">
                <a16:creationId xmlns:a16="http://schemas.microsoft.com/office/drawing/2014/main" id="{7FE32F83-279B-44C0-BAF3-9DCB2011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79" y="4418790"/>
            <a:ext cx="1702147" cy="1646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58BC1D-F8CC-4F4B-98D3-34E360D8B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977" y="4418790"/>
            <a:ext cx="1695450" cy="1647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0EAB16-EBFA-43C8-8659-54829A6AC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396" y="4417171"/>
            <a:ext cx="1704975" cy="16478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5D2F21-74CB-4AE0-9A9C-AD0A15DAADF5}"/>
              </a:ext>
            </a:extLst>
          </p:cNvPr>
          <p:cNvSpPr/>
          <p:nvPr/>
        </p:nvSpPr>
        <p:spPr>
          <a:xfrm>
            <a:off x="1136729" y="6064995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Input image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D0F40F-A2F7-42D8-BB58-4C2080F19B8A}"/>
              </a:ext>
            </a:extLst>
          </p:cNvPr>
          <p:cNvSpPr/>
          <p:nvPr/>
        </p:nvSpPr>
        <p:spPr>
          <a:xfrm>
            <a:off x="2572189" y="6069691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Binary Ground truth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861131-F763-4E07-BA6C-65F3B90B0330}"/>
              </a:ext>
            </a:extLst>
          </p:cNvPr>
          <p:cNvSpPr/>
          <p:nvPr/>
        </p:nvSpPr>
        <p:spPr>
          <a:xfrm>
            <a:off x="4844067" y="6096874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1C020F-2B78-408D-AC61-1AD2291920BE}"/>
              </a:ext>
            </a:extLst>
          </p:cNvPr>
          <p:cNvSpPr/>
          <p:nvPr/>
        </p:nvSpPr>
        <p:spPr>
          <a:xfrm>
            <a:off x="6263396" y="6068846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4-Class Ground truth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E4342E-45BC-48F6-8910-3028AC7985F8}"/>
              </a:ext>
            </a:extLst>
          </p:cNvPr>
          <p:cNvSpPr/>
          <p:nvPr/>
        </p:nvSpPr>
        <p:spPr>
          <a:xfrm>
            <a:off x="8191808" y="6064994"/>
            <a:ext cx="1484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4-Class Prediction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77D062-E716-4167-8C80-03EFCD125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110" y="4417171"/>
            <a:ext cx="1704975" cy="1647825"/>
          </a:xfrm>
          <a:prstGeom prst="rect">
            <a:avLst/>
          </a:prstGeom>
        </p:spPr>
      </p:pic>
      <p:pic>
        <p:nvPicPr>
          <p:cNvPr id="29" name="그림 28" descr="연기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2E65C0E1-B753-4347-82DA-0DD3B7DF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208" y="4420783"/>
            <a:ext cx="1702147" cy="164620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C2AAC-C808-4B9A-AF9F-35346AC087A9}"/>
              </a:ext>
            </a:extLst>
          </p:cNvPr>
          <p:cNvSpPr/>
          <p:nvPr/>
        </p:nvSpPr>
        <p:spPr>
          <a:xfrm>
            <a:off x="10121739" y="6080287"/>
            <a:ext cx="1319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Final Prediction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8D57F4-C691-4648-911C-994DAED19F0D}"/>
              </a:ext>
            </a:extLst>
          </p:cNvPr>
          <p:cNvGrpSpPr/>
          <p:nvPr/>
        </p:nvGrpSpPr>
        <p:grpSpPr>
          <a:xfrm>
            <a:off x="8790605" y="1714214"/>
            <a:ext cx="2293207" cy="1018734"/>
            <a:chOff x="4047371" y="2121819"/>
            <a:chExt cx="3269943" cy="315316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1A81E6-0833-42D1-B1F7-DD61E95C878E}"/>
                </a:ext>
              </a:extLst>
            </p:cNvPr>
            <p:cNvSpPr/>
            <p:nvPr/>
          </p:nvSpPr>
          <p:spPr>
            <a:xfrm>
              <a:off x="4047371" y="2121819"/>
              <a:ext cx="1634971" cy="31384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1CDE540-EC47-4083-9DAB-16D12715276E}"/>
                </a:ext>
              </a:extLst>
            </p:cNvPr>
            <p:cNvSpPr/>
            <p:nvPr/>
          </p:nvSpPr>
          <p:spPr>
            <a:xfrm rot="10800000">
              <a:off x="5682341" y="2136561"/>
              <a:ext cx="1634973" cy="313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6" name="현 25">
              <a:extLst>
                <a:ext uri="{FF2B5EF4-FFF2-40B4-BE49-F238E27FC236}">
                  <a16:creationId xmlns:a16="http://schemas.microsoft.com/office/drawing/2014/main" id="{4C02FDE6-D7A6-4ACA-A763-587013C1C356}"/>
                </a:ext>
              </a:extLst>
            </p:cNvPr>
            <p:cNvSpPr/>
            <p:nvPr/>
          </p:nvSpPr>
          <p:spPr>
            <a:xfrm>
              <a:off x="5032261" y="2360643"/>
              <a:ext cx="1300162" cy="2640567"/>
            </a:xfrm>
            <a:prstGeom prst="chord">
              <a:avLst>
                <a:gd name="adj1" fmla="val 5386241"/>
                <a:gd name="adj2" fmla="val 1621882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1" name="현 30">
              <a:extLst>
                <a:ext uri="{FF2B5EF4-FFF2-40B4-BE49-F238E27FC236}">
                  <a16:creationId xmlns:a16="http://schemas.microsoft.com/office/drawing/2014/main" id="{EB938203-6CAE-4841-8C8F-390037421EF4}"/>
                </a:ext>
              </a:extLst>
            </p:cNvPr>
            <p:cNvSpPr/>
            <p:nvPr/>
          </p:nvSpPr>
          <p:spPr>
            <a:xfrm>
              <a:off x="5032262" y="2360643"/>
              <a:ext cx="1300162" cy="2640567"/>
            </a:xfrm>
            <a:prstGeom prst="chord">
              <a:avLst>
                <a:gd name="adj1" fmla="val 16200903"/>
                <a:gd name="adj2" fmla="val 5396578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74F54C-B81D-4F39-991B-5CD4DFBD5677}"/>
                </a:ext>
              </a:extLst>
            </p:cNvPr>
            <p:cNvSpPr/>
            <p:nvPr/>
          </p:nvSpPr>
          <p:spPr>
            <a:xfrm>
              <a:off x="6562321" y="2971860"/>
              <a:ext cx="647936" cy="570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TP</a:t>
              </a:r>
              <a:endParaRPr lang="ko-KR" altLang="en-US" sz="20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AC8CB52-1D5C-4ECB-BEA1-ACDE474D0CAF}"/>
                </a:ext>
              </a:extLst>
            </p:cNvPr>
            <p:cNvSpPr/>
            <p:nvPr/>
          </p:nvSpPr>
          <p:spPr>
            <a:xfrm>
              <a:off x="4122908" y="2971860"/>
              <a:ext cx="707246" cy="570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TN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28CFEDA-58C4-4B94-8751-DB49F08704F3}"/>
                </a:ext>
              </a:extLst>
            </p:cNvPr>
            <p:cNvSpPr/>
            <p:nvPr/>
          </p:nvSpPr>
          <p:spPr>
            <a:xfrm>
              <a:off x="5697313" y="2985853"/>
              <a:ext cx="635112" cy="570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FP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DCAB76C-074B-4A90-9A7A-AF30755FA114}"/>
                </a:ext>
              </a:extLst>
            </p:cNvPr>
            <p:cNvSpPr/>
            <p:nvPr/>
          </p:nvSpPr>
          <p:spPr>
            <a:xfrm>
              <a:off x="5012182" y="2971860"/>
              <a:ext cx="694422" cy="570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FN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567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pic>
        <p:nvPicPr>
          <p:cNvPr id="10" name="그림 9" descr="건물, 남자, 거리, 하얀색이(가) 표시된 사진&#10;&#10;자동 생성된 설명">
            <a:extLst>
              <a:ext uri="{FF2B5EF4-FFF2-40B4-BE49-F238E27FC236}">
                <a16:creationId xmlns:a16="http://schemas.microsoft.com/office/drawing/2014/main" id="{BB03EFAA-284A-40DC-B980-2C937324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28E1298-343F-4F34-904C-15AABDB0FD7E}"/>
              </a:ext>
            </a:extLst>
          </p:cNvPr>
          <p:cNvSpPr txBox="1">
            <a:spLocks/>
          </p:cNvSpPr>
          <p:nvPr/>
        </p:nvSpPr>
        <p:spPr>
          <a:xfrm>
            <a:off x="200890" y="128191"/>
            <a:ext cx="239302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Wall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634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FBB9BC8-1913-4549-9207-919A6D3B2F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0AFC56-4174-4D8B-86A1-C63A3F0A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7800"/>
            <a:ext cx="12191997" cy="650239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83E95BE-FFD8-42FA-914E-A3ED3A73FCAD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62587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 weight]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829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767704-3C68-4FE9-A8CF-2FBE269D5A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476B55-875D-42DD-8371-09FB0AAA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6ED302-8962-4344-8884-24BD702C0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16751-554F-46C5-BF86-710613C331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2B7564-2D52-4EFC-ACC8-93D44A4D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4C77FFA-36A2-4DE3-97FA-FAB0F3FB0FDE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62587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Ground truth [New weight A]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90255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</TotalTime>
  <Words>667</Words>
  <Application>Microsoft Office PowerPoint</Application>
  <PresentationFormat>와이드스크린</PresentationFormat>
  <Paragraphs>105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ＭＳ Ｐゴシック</vt:lpstr>
      <vt:lpstr>Arial</vt:lpstr>
      <vt:lpstr>Calibri</vt:lpstr>
      <vt:lpstr>Cambria Math</vt:lpstr>
      <vt:lpstr>1_Office テーマ</vt:lpstr>
      <vt:lpstr>進捗報告</vt:lpstr>
      <vt:lpstr>Feature Match Experiment</vt:lpstr>
      <vt:lpstr>Feature Match Experiment Results</vt:lpstr>
      <vt:lpstr>Feature Match Experiment Results</vt:lpstr>
      <vt:lpstr>Encoder-Decoder Based Network</vt:lpstr>
      <vt:lpstr>Ground-truth creation from prediction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creator>TAEJOON PARK</dc:creator>
  <cp:lastModifiedBy>PARK TAEJOON</cp:lastModifiedBy>
  <cp:revision>149</cp:revision>
  <dcterms:modified xsi:type="dcterms:W3CDTF">2020-02-05T15:35:58Z</dcterms:modified>
</cp:coreProperties>
</file>